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3"/>
  </p:notesMasterIdLst>
  <p:handoutMasterIdLst>
    <p:handoutMasterId r:id="rId24"/>
  </p:handoutMasterIdLst>
  <p:sldIdLst>
    <p:sldId id="265" r:id="rId5"/>
    <p:sldId id="266" r:id="rId6"/>
    <p:sldId id="273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7906" autoAdjust="0"/>
  </p:normalViewPr>
  <p:slideViewPr>
    <p:cSldViewPr>
      <p:cViewPr varScale="1">
        <p:scale>
          <a:sx n="88" d="100"/>
          <a:sy n="88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'[бр запослених - oznaceno.xlsx]Sheet1'!$I$9</c:f>
              <c:strCache>
                <c:ptCount val="1"/>
                <c:pt idx="0">
                  <c:v>Образовање</c:v>
                </c:pt>
              </c:strCache>
            </c:strRef>
          </c:tx>
          <c:spPr>
            <a:ln w="19050">
              <a:solidFill>
                <a:srgbClr val="FF0000"/>
              </a:solidFill>
              <a:prstDash val="lgDash"/>
            </a:ln>
          </c:spPr>
          <c:marker>
            <c:symbol val="square"/>
            <c:size val="5"/>
            <c:spPr>
              <a:solidFill>
                <a:srgbClr val="FF0000"/>
              </a:solidFill>
              <a:ln w="19050">
                <a:solidFill>
                  <a:srgbClr val="FF0000"/>
                </a:solidFill>
                <a:prstDash val="lgDash"/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6.6666666666666666E-2"/>
                  <c:y val="-6.0520085550144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5.8333333333333334E-2"/>
                  <c:y val="4.5390064162608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4.1666666666666664E-2"/>
                  <c:y val="-6.4302590897028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'[бр запослених - oznaceno.xlsx]Sheet1'!$J$8:$Q$8</c:f>
              <c:numCache>
                <c:formatCode>General</c:formatCod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numCache>
            </c:numRef>
          </c:cat>
          <c:val>
            <c:numRef>
              <c:f>'[бр запослених - oznaceno.xlsx]Sheet1'!$J$9:$Q$9</c:f>
              <c:numCache>
                <c:formatCode>General</c:formatCode>
                <c:ptCount val="8"/>
                <c:pt idx="0">
                  <c:v>127865</c:v>
                </c:pt>
                <c:pt idx="1">
                  <c:v>127871</c:v>
                </c:pt>
                <c:pt idx="2">
                  <c:v>131101</c:v>
                </c:pt>
                <c:pt idx="3">
                  <c:v>129149</c:v>
                </c:pt>
                <c:pt idx="4">
                  <c:v>125437</c:v>
                </c:pt>
                <c:pt idx="5">
                  <c:v>129421</c:v>
                </c:pt>
                <c:pt idx="6">
                  <c:v>132982</c:v>
                </c:pt>
                <c:pt idx="7">
                  <c:v>134795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'[бр запослених - oznaceno.xlsx]Sheet1'!$I$10</c:f>
              <c:strCache>
                <c:ptCount val="1"/>
                <c:pt idx="0">
                  <c:v>Здравство</c:v>
                </c:pt>
              </c:strCache>
            </c:strRef>
          </c:tx>
          <c:spPr>
            <a:ln w="31750">
              <a:solidFill>
                <a:schemeClr val="tx2"/>
              </a:solidFill>
            </a:ln>
          </c:spPr>
          <c:marker>
            <c:symbol val="square"/>
            <c:size val="5"/>
            <c:spPr>
              <a:solidFill>
                <a:schemeClr val="tx2"/>
              </a:solidFill>
              <a:ln>
                <a:noFill/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5.9966499162479064E-2"/>
                  <c:y val="-3.2812592588139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layout>
                <c:manualLayout>
                  <c:x val="-6.3888888888888884E-2"/>
                  <c:y val="4.5390064162608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delete val="1"/>
            </c:dLbl>
            <c:dLbl>
              <c:idx val="7"/>
              <c:layout>
                <c:manualLayout>
                  <c:x val="-3.3333333333333229E-2"/>
                  <c:y val="-4.9172569509492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'[бр запослених - oznaceno.xlsx]Sheet1'!$J$8:$Q$8</c:f>
              <c:numCache>
                <c:formatCode>General</c:formatCod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numCache>
            </c:numRef>
          </c:cat>
          <c:val>
            <c:numRef>
              <c:f>'[бр запослених - oznaceno.xlsx]Sheet1'!$J$10:$Q$10</c:f>
              <c:numCache>
                <c:formatCode>General</c:formatCode>
                <c:ptCount val="8"/>
                <c:pt idx="0">
                  <c:v>163293</c:v>
                </c:pt>
                <c:pt idx="1">
                  <c:v>163104</c:v>
                </c:pt>
                <c:pt idx="2">
                  <c:v>164743</c:v>
                </c:pt>
                <c:pt idx="3">
                  <c:v>166174</c:v>
                </c:pt>
                <c:pt idx="4">
                  <c:v>157720</c:v>
                </c:pt>
                <c:pt idx="5">
                  <c:v>157080</c:v>
                </c:pt>
                <c:pt idx="6">
                  <c:v>160587</c:v>
                </c:pt>
                <c:pt idx="7">
                  <c:v>162369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26112"/>
        <c:axId val="27326336"/>
      </c:lineChart>
      <c:catAx>
        <c:axId val="2722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326336"/>
        <c:crosses val="autoZero"/>
        <c:auto val="1"/>
        <c:lblAlgn val="ctr"/>
        <c:lblOffset val="100"/>
        <c:noMultiLvlLbl val="0"/>
      </c:catAx>
      <c:valAx>
        <c:axId val="27326336"/>
        <c:scaling>
          <c:orientation val="minMax"/>
          <c:max val="170000"/>
          <c:min val="12000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226112"/>
        <c:crosses val="autoZero"/>
        <c:crossBetween val="between"/>
        <c:majorUnit val="20000"/>
      </c:valAx>
      <c:spPr>
        <a:pattFill prst="dotGri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</c:spPr>
    </c:plotArea>
    <c:legend>
      <c:legendPos val="b"/>
      <c:layout>
        <c:manualLayout>
          <c:xMode val="edge"/>
          <c:yMode val="edge"/>
          <c:x val="0.20611095893559719"/>
          <c:y val="0.94263202292887593"/>
          <c:w val="0.55280818893686146"/>
          <c:h val="4.3685635085116019E-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t>09/12/2016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9.12.2016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57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11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33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6012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0274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803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2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3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08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445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47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88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4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6E084-5514-459F-9406-18E6F92221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68A9-C289-4DC1-A2C2-B72957CFD8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7E61-5ECA-40CE-9FDB-CFAC49407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BC40A-B699-4173-B631-1C55637A24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DD70A-3C9E-40BF-9922-B8768548B0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6088-994B-4C39-802E-82540682DA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EC4C-0B6C-4E76-A847-CCBC92308F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AB8-A055-4012-B164-EEE36EDCFB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E7617-F873-49F3-B14E-98D3060590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4E49-B86F-46C2-80BD-A2DC767221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DC4A6-DF97-4203-B7D9-7AE0403178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BDADD-5D52-4A79-8A60-D22709A428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771F-27F9-4F38-A794-9B06B49E67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B8C80-C530-4D11-B4B0-8F76A30D2B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3FD3-9D55-4EFF-B747-026F148187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FD69C-F02E-43C3-8176-376016F73078}" type="datetime1">
              <a:rPr lang="en-US" smtClean="0"/>
              <a:t>12/9/2016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582E0-7316-4952-A005-5543A9678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702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B0D7B-9B12-41D8-A55E-B3AB3725DD7B}" type="datetime1">
              <a:rPr lang="en-US" smtClean="0"/>
              <a:t>12/9/2016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859B1-9B2F-47AD-81F8-BA8E71CE47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648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30A6-05CC-4DDC-9239-95B9AD6C13F4}" type="datetime1">
              <a:rPr lang="en-US" smtClean="0"/>
              <a:t>12/9/2016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3F969-BC03-4C68-932E-035098BEC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729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AAA02-2B1C-4290-B879-8EEF9FB371FE}" type="datetime1">
              <a:rPr lang="en-US" smtClean="0"/>
              <a:t>12/9/2016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D36F2-A4B4-4EE3-AC63-A05F8B776E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2206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B9996-18D2-4BC0-8948-A2F5DD9750EB}" type="datetime1">
              <a:rPr lang="en-US" smtClean="0"/>
              <a:t>12/9/2016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1B5D4-E481-43BF-AF1D-611F592E9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3114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09C28-59E8-4FF8-B5A4-A0B46FBEA385}" type="datetime1">
              <a:rPr lang="en-US" smtClean="0"/>
              <a:t>12/9/2016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928A8-90B9-46F0-8A2F-93BCB973F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1011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F6D3E-3093-4D2A-A053-ADAA50BB8E63}" type="datetime1">
              <a:rPr lang="en-US" smtClean="0"/>
              <a:t>12/9/2016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8CDC7-9626-4310-9C14-97C838B406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96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666E-6DD3-422A-97A1-2A277A9FFD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D2F5D-4467-47AB-BD20-C2DBE3A67291}" type="datetime1">
              <a:rPr lang="en-US" smtClean="0"/>
              <a:t>12/9/2016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F376-EA3F-4D05-888C-96BDC94ED8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6896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39726-0669-4229-BB21-AAB9F69CFF87}" type="datetime1">
              <a:rPr lang="en-US" smtClean="0"/>
              <a:t>12/9/2016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A4F28-A08A-4C50-A1A6-60684ECE6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4477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0AC3-338A-43F2-87B5-D589560606CB}" type="datetime1">
              <a:rPr lang="en-US" smtClean="0"/>
              <a:t>12/9/2016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34095-7F72-49A6-BF12-84E241ECE8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0535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8E90-3543-47DB-A229-4CC0FF5D9804}" type="datetime1">
              <a:rPr lang="en-US" smtClean="0"/>
              <a:t>12/9/2016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35E4-B61E-4A42-8A85-57278DC228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0958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270E-0567-4CF3-BE78-90A1F71E5BDF}" type="datetime1">
              <a:rPr lang="en-US" smtClean="0"/>
              <a:t>12/9/2016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1098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950AE-FFCD-4B32-8B97-36B4520C1FEE}" type="datetime1">
              <a:rPr lang="en-US" smtClean="0"/>
              <a:t>12/9/2016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44379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A04D-9A81-4E44-9A27-E889990FCB75}" type="datetime1">
              <a:rPr lang="en-US" smtClean="0"/>
              <a:t>12/9/2016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576715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73DD-8453-4267-987F-C7D5CE1D5F13}" type="datetime1">
              <a:rPr lang="en-US" smtClean="0"/>
              <a:t>12/9/2016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43330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B911-C30D-49C2-8AA3-2F30A4DF82AD}" type="datetime1">
              <a:rPr lang="en-US" smtClean="0"/>
              <a:t>12/9/2016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544197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A8B-CB4E-48DD-9A2D-603BF09FB60D}" type="datetime1">
              <a:rPr lang="en-US" smtClean="0"/>
              <a:t>12/9/2016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0097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D6F5-C75C-43D0-AEB0-26B1049878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F890-99BC-48D6-B033-9F44CDFE1E66}" type="datetime1">
              <a:rPr lang="en-US" smtClean="0"/>
              <a:t>12/9/2016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888102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D3A69-E16E-40AA-B62C-AC00AD40B17D}" type="datetime1">
              <a:rPr lang="en-US" smtClean="0"/>
              <a:t>12/9/2016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839920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1D36-8D87-49ED-9BAB-E24FA29B21A3}" type="datetime1">
              <a:rPr lang="en-US" smtClean="0"/>
              <a:t>12/9/2016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813468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BF7D-ED02-4716-9EAA-C310E8BBBDE5}" type="datetime1">
              <a:rPr lang="en-US" smtClean="0"/>
              <a:t>12/9/2016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440097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37C2-5A81-49D9-A574-C5194B1923DC}" type="datetime1">
              <a:rPr lang="en-US" smtClean="0"/>
              <a:t>12/9/2016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63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5CD3-E520-4A8C-A110-631751C4C2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E564-5C3E-4BAB-958C-28F6080386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5A98-4E8F-4FFD-BFDE-FCA90E93FB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FD931-8959-41D4-A0E1-00C379F407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D76A-6DC5-45A3-B82D-809CEB2D52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B6E99B-12D7-475C-BDDE-795595C14B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7B6F8A-E931-4B45-92A6-064AB65ED9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12/9/2016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655521-2AEA-4449-A941-855BDC078FF4}" type="datetime1">
              <a:rPr lang="en-US" smtClean="0"/>
              <a:t>12/9/2016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27D9D2-3652-4CDB-A8A7-85F4176407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23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10398-2172-4BB0-A567-A9E2E2877851}" type="datetime1">
              <a:rPr lang="en-US" smtClean="0"/>
              <a:t>12/9/2016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92126-C5EF-421A-BE03-62AD6EC6DBC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1904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децембар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1520" y="2877904"/>
            <a:ext cx="878497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ОЦЕНА ПРЕДЛОГА БУЏЕТА ЗА 2017. И ФИСКАЛНЕ СТРАТЕГИЈЕ 2017 - 2019 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16631"/>
            <a:ext cx="8928992" cy="681533"/>
          </a:xfrm>
        </p:spPr>
        <p:txBody>
          <a:bodyPr/>
          <a:lstStyle/>
          <a:p>
            <a:pPr eaLnBrk="1" hangingPunct="1"/>
            <a:r>
              <a:rPr lang="sr-Cyrl-RS" altLang="sr-Latn-RS" sz="2700" dirty="0" smtClean="0">
                <a:latin typeface="Times New Roman" pitchFamily="18" charset="0"/>
                <a:cs typeface="Times New Roman" pitchFamily="18" charset="0"/>
              </a:rPr>
              <a:t>Трошкови за државна предузећа чине све већи део Буџета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43145"/>
            <a:ext cx="8928992" cy="5923310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Више од половине планираног дефицита чини враћање старих дугова јавних и државних предузећа  (око 40 млрд динара или 0,9% БДП-а)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Углавном расходи за активиране гаранције: Србијагас (око 200 млн евра), Железнице (35 млн евра), </a:t>
            </a: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Air Serbia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Галеника (по 10 млн евра), Железара (5 млн евра)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Нове доцње према Србијагасу и ЕПС-у се гомилају (у 2016. око 20 млрд динара) – највећа опасност за буџет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Списак неплатиша је дугачак: РТБ Бор, МСК, Азотара, Галеника, Ресавица, ПКБ, Јумко, градске топлане (Јагодина и Зрењанин), градови Крагујевац и Нови Пазар итд.</a:t>
            </a:r>
          </a:p>
          <a:p>
            <a:pPr lvl="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Нова ставка су средства за текућу ликвидност РТБ-у Бор од 2 млрд динара – што је у буџетском смислу унапређење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Ако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држава стоји иза одлуке да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РТБ Бор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треба да настави с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радом, оправдано је да се трошак пословања РТБ-а Бор покрива кад настане – слично и за друге губиташе?</a:t>
            </a: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Буџетом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предвиђено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издавање гаранције за задуживање Ресавице од 10 млн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евра – готово извесно нова активирана гаранција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1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254"/>
            <a:ext cx="8928992" cy="681533"/>
          </a:xfrm>
        </p:spPr>
        <p:txBody>
          <a:bodyPr/>
          <a:lstStyle/>
          <a:p>
            <a:pPr eaLnBrk="1" hangingPunct="1"/>
            <a:r>
              <a:rPr lang="sr-Cyrl-RS" altLang="sr-Latn-RS" sz="2700" dirty="0" smtClean="0">
                <a:latin typeface="Times New Roman" pitchFamily="18" charset="0"/>
                <a:cs typeface="Times New Roman" pitchFamily="18" charset="0"/>
              </a:rPr>
              <a:t>Део расхода буџета није транспарентно приказан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06869"/>
            <a:ext cx="8928992" cy="603968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Буџет за 2017. садржи и расходе за велике инфраструктурне пројекте (Коридори 10 и 11) – што представља позитивну промену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Ови издаци су природни део буџета јер се финансирају из кредита које враћа Република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Велико повећање капиталних расхода у односу на буџет за 2016. последица је ове методолошке промене – стварно са 1,1 млрд евра на 1,2 млрд евра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Око 500 млн евра расхода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Републичког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буџета није приказано на транспарентан начин – расходи за активиране гаранције, субвенције за инвеститоре и казне и пенале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тај начин, Народна скупштина и шира јавност остају ускраћени за информацију на који тачно начин се троши око 60 млрд динара буџетских средстава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Активиране гаранције се и даље приказују само као укупан износ (око 35 млрд динара), без напомене која предузећа добијају подршку и у ком износу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Субвенције за инвеститоре су такође приказане у укупном износу (12,4 млрд динара), али је наведена листа инвеститора – без појединачних износа које добијају из буџета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Расходи за казне и пенале постају све већи терет за буџет (12 млрд динара), али буџет не пружа довољно информација за анализу узрока тог пораста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sr-Cyrl-R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Недостаци буџетског процеса</a:t>
            </a:r>
            <a:endParaRPr lang="en-US" alt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484313"/>
            <a:ext cx="9036050" cy="5257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5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Непоштовање буџетског календара </a:t>
            </a: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Cyrl-C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Непотпун обухват буџета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Cyrl-R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Још увек не постоји регистар државних институција</a:t>
            </a: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Недовољна транспарентност буџета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Недостају износи активираних гаранција за државне губиташе, субвенције за инвеститоре и др.</a:t>
            </a: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постоји систем </a:t>
            </a:r>
            <a:r>
              <a:rPr lang="sr-Cyrl-C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праћење и решавање доцњи</a:t>
            </a: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R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Државна предузећа и локалне самоуправе акумулирају доцње које после републички буџет мора да сервисира</a:t>
            </a: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8CDC7-9626-4310-9C14-97C838B40697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4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sr-Cyrl-R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Недостаци буџетског процеса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484313"/>
            <a:ext cx="9036050" cy="5257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5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постоји </a:t>
            </a:r>
            <a:r>
              <a:rPr lang="sr-Cyrl-C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регистар запослених у сектору државе</a:t>
            </a: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Највећа ставка расхода није под адекватном контролом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R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последњих годину дана</a:t>
            </a: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sr-Cyrl-C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четворостручен </a:t>
            </a:r>
            <a:r>
              <a:rPr lang="sr-Cyrl-R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износ</a:t>
            </a: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средстава које Влада може да користи мимо парламентарне контроле</a:t>
            </a: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altLang="en-US" sz="2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en-US" altLang="en-US" sz="2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sr-Cyrl-RS" altLang="en-US" sz="2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преко </a:t>
            </a:r>
            <a:r>
              <a:rPr lang="en-US" altLang="en-US" sz="2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sr-Cyrl-RS" altLang="en-US" sz="2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млрд динара</a:t>
            </a: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CS" alt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R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Смањена транспарентност буџетског процеса</a:t>
            </a:r>
            <a:endParaRPr lang="en-U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R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 потребе за ребалансима током године?</a:t>
            </a:r>
            <a:endParaRPr lang="en-U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усваја се завршни рачун</a:t>
            </a: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Скупштини</a:t>
            </a:r>
            <a:endParaRPr lang="sr-Cyrl-CS" alt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8CDC7-9626-4310-9C14-97C838B40697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25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107950" y="116632"/>
            <a:ext cx="8928546" cy="1143000"/>
          </a:xfrm>
        </p:spPr>
        <p:txBody>
          <a:bodyPr/>
          <a:lstStyle/>
          <a:p>
            <a:pPr eaLnBrk="1" hangingPunct="1"/>
            <a:r>
              <a:rPr lang="sr-Cyrl-R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Индикатори перформанси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странпутица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484313"/>
            <a:ext cx="9036050" cy="5257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5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Уместо отклањања кључних недостатака, уводи се програмски буџет и индикатори перформанси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C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Супротно међународној пракси и стручним упозорењима</a:t>
            </a: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1.000 страница програма и индикатора не пружају основ за продуктивну парламентарну дебату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1: </a:t>
            </a:r>
            <a:r>
              <a:rPr lang="ru-RU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главни индикатор перформанси за Народну Скупштину је број </a:t>
            </a:r>
            <a:r>
              <a:rPr lang="ru-RU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посланика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циљана </a:t>
            </a:r>
            <a:r>
              <a:rPr lang="ru-RU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вредност у свим годинама износи </a:t>
            </a:r>
            <a:r>
              <a:rPr lang="ru-RU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 </a:t>
            </a:r>
            <a:endParaRPr lang="sr-Cyrl-C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sr-Cyrl-C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Cyrl-C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2: </a:t>
            </a:r>
            <a:r>
              <a:rPr lang="ru-RU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 перформанси Председника Републике је проценат активности које </a:t>
            </a:r>
            <a:r>
              <a:rPr lang="ru-RU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 обавља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ru-RU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циљана </a:t>
            </a:r>
            <a:r>
              <a:rPr lang="ru-RU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вредност у свим годинама износи 100%</a:t>
            </a:r>
            <a:endParaRPr lang="en-US" alt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8CDC7-9626-4310-9C14-97C838B40697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14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376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решава се статус предузећа у приватизацији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256584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 неопходног заокрета у пословању</a:t>
            </a: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2016. директан буџетски трошак око 20 млрд динара, а неплаћања обавеза за порезе, струју и гас још 15 млрд</a:t>
            </a: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УППР-ови: или нису усвојени или се не примењују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РТБ Бор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 отпуштања и 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увођењ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професионалног менаџмента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Ресавица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ема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смањења запослености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затварања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појединих рудника, привлачења приватних инвеститора у перспективне делове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Оживљавање предузећа у стечају: ФРА,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ФАП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МСК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15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8002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2017. последице могуће још теже:</a:t>
            </a: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Фискална стратегија не наводи ни ризике ни план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уџетом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предвиђена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директна буџетска подршка (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субвенциј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РТБ-у Бор и гаранција за 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Ресавицу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Некредибилни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за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Ресавицу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Могуће преузимање комерцијалних дугова (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Галеника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према банкама 9 млрд динара,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РТБ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Бор нерегулисаних 10 млрд динара)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Транзициони фонд у буџету само 3 млрд динара (довољно за око 5.000 радника) – не предвиђају се отпуштања?</a:t>
            </a: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 је: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Прекинути с праксом толерисања дугова и предвидети субвенцију за финансирање опстанка одабраних предузећа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Остала предузећа препустити стечају уз чврсто буџетско ограничење</a:t>
            </a:r>
          </a:p>
          <a:p>
            <a:pPr lvl="1"/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16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949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Недовољно конкретних помака у реформи јавних предузећа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Највише напредовале Железнице Србије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одељене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четири предузећа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подељена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имовина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дугови између новонасталих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предузећа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Субвенције зависе од ефикасности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Очекује се смањење запослености (за 3.000)</a:t>
            </a: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Затворено је око 400 км пруга које се нису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користиле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Још увек није започето: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ниских цена и лоша наплат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lvl="1"/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17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025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976664"/>
          </a:xfrm>
        </p:spPr>
        <p:txBody>
          <a:bodyPr>
            <a:normAutofit lnSpcReduction="10000"/>
          </a:bodyPr>
          <a:lstStyle/>
          <a:p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Србијагас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лоши показатељи реформи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угови за испоручени гас расту (највише МСК и Азотара)</a:t>
            </a:r>
          </a:p>
          <a:p>
            <a:pPr lvl="1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Наставља се </a:t>
            </a:r>
            <a:r>
              <a:rPr 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конвертовањ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потраживања у власништво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Тоза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Марковић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приватно предузеће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Србијагас не плаћа гарантовани дуг у мери у којој је планирано</a:t>
            </a:r>
          </a:p>
          <a:p>
            <a:pPr lvl="0"/>
            <a:r>
              <a:rPr lang="sr-Cyrl-R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ЕПС</a:t>
            </a:r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одлагање неопходних промена</a:t>
            </a:r>
          </a:p>
          <a:p>
            <a:pPr lvl="1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даље се државним предузећима толерише неплаћање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струје (највише РТБ Бор)</a:t>
            </a:r>
          </a:p>
          <a:p>
            <a:pPr lvl="1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Неизвесно, недовољно и нециљано смањење запослености</a:t>
            </a:r>
          </a:p>
          <a:p>
            <a:pPr lvl="1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Фискална стратегија не предвиђа пораст цена</a:t>
            </a:r>
          </a:p>
          <a:p>
            <a:pPr lvl="1"/>
            <a:endParaRPr lang="sr-Cyrl-R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2126-C5EF-421A-BE03-62AD6EC6DBC4}" type="slidenum">
              <a:rPr lang="sr-Latn-RS" smtClean="0"/>
              <a:t>18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0459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Фискална консолидација: како даље?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54788" y="908720"/>
            <a:ext cx="8846461" cy="5812755"/>
          </a:xfrm>
        </p:spPr>
        <p:txBody>
          <a:bodyPr/>
          <a:lstStyle/>
          <a:p>
            <a:pPr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Буџетом за 2017. и Фискалном стратегијом 2017 – 2019 представљен трогодишњи економски програм Владе</a:t>
            </a:r>
          </a:p>
          <a:p>
            <a:pPr lvl="1"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Као целина, одређују циљеве и мере фискалне политике у средњем року </a:t>
            </a:r>
          </a:p>
          <a:p>
            <a:pPr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Стање јавних финансија још увек далеко од задовољавајућег – жаришта фискалних проблема нису отклоњена 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За потпуно уређење јавних финансија потребан цео мандат Владе </a:t>
            </a:r>
          </a:p>
          <a:p>
            <a:pPr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Највећи изазов: превисок и неодржив јавни дуг (око 74% БДП-а)</a:t>
            </a:r>
          </a:p>
          <a:p>
            <a:pPr lvl="1"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Спољни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„шок“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нова рецесија уз оволики дуг – поново опасност од кризе</a:t>
            </a:r>
          </a:p>
          <a:p>
            <a:pPr lvl="1"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До безбедне зоне и уз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веома низак дефицит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тек за 10 година</a:t>
            </a:r>
          </a:p>
          <a:p>
            <a:pPr lvl="0"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Неопходно је додатно и трајно умањење дефицита у дугом року</a:t>
            </a: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1000"/>
              </a:spcBef>
              <a:spcAft>
                <a:spcPts val="9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Консолидација се не завршава истеком аранжмана с ММФ-ом (крај 2017.)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ts val="300"/>
              </a:spcBef>
              <a:spcAft>
                <a:spcPts val="200"/>
              </a:spcAft>
              <a:buFont typeface="+mj-lt"/>
              <a:buAutoNum type="arabicParenR"/>
              <a:defRPr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200"/>
              </a:spcAft>
              <a:buNone/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Оцена средњорочног фискалног плана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2877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Фискалном стратегијом 2017 - 2019 постављени добри циљеви: даље смањивање дефицита и последично јавног дуга 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Дефицит у 2019. 1% БДП-а; спушта јавни дуг испод 70% БДП-а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Дефицит од 2020. око 0,5%; спушта јавни дуг испод 60% после 2023. године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Средњорочни циљеви нису подржани чврстим реформским мерама и роковима за њихово спровођење - ризично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одржање постигнутих резултата: реформа Пореске управе и промена у приступу спровођења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рационализације/реформе опште државе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Проблеми нереформисаног јавног сектора нису отклоњени – непланирани и велики буџетски трошкови у средњем року неминовни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Без нових мера за умањење дефицита, а највеће уштеде тек по истеку периода који Фискална стратегија покрива – није кредибилно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2017 – 2019: умањење дефицита по инерцији, уштеде само на расходима за камате и активиране гаранције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2020 и надаље: достизање дугорочно одрживог нивоа дефицита (0,5% БДП-а), али без образложења како би се то постигло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Највећи ризик: нереформисана јавна и државна предузећа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45712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Лоше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пословање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јавних и државних предузећа већ сад је огроман терет за буџет 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Гарантовани дугови Србијагаса, Железница, Галенике и других из периода 2010-2014. коштаће буџет у 2017. око 300 млн евра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Држави редовно стижу на наплату и друге обавезе: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Петрохемија 100 млн евра (2016), Србијагас око 200 млн евра (2015), ЈАТ око 170 млн евра (2014) и др.</a:t>
            </a: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Фискална стратегија не предвиђа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сличне нове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издатке, иако се гомилање дугова неуспешних предузећа наставља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2016.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амо према Србијагасу и ЕПС-у направљен је дуг од око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170 млн евра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динара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Новим гаранцијама или преузимањем дугова ове обавезе на крају ипак постану фискални дефицит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Укључивање ових трошкова у јавне расходе онда кад настају повећало би дефицит годишње за око 0,5% БДП-а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 је и најчистије решење: транспарентне буџетске субвенције показале би стварни трошак одржавања државних губиташа у животу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Реформе па рационализација, не обрнуто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45712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Уштеде од рационализације запослености у општој држави нису постигнуте на планиран и одржив начин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Број запослених смањен за око 25.000 уместо првобитно планираних 75.000 – искључиво неселективним пензионисањем вишкова, али и потребних радника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Продужавањем забране запошљавања лоша пракса се наставља и у 2017. (иако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је реални домет ове мере вероватно већ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достигнут)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пасност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функционисање важних делова опште државе (просвета, здравство и др.)</a:t>
            </a: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Већ покушавано линеарно умањење запослених на сличан начин – дало само привремене резултате (Аранжман са ММФ-ом 2002-2005)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завршеткуАранжмана број запослених се убрзо вратио на првобитни ниво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Да се то не би поновило неопходно је што пре започети реформе највећих државних система, пре свега здравства и просвете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Прецизним дефинисањем броја и структуре потребних запослених у овим секторима спречио би се претеран раст запослености по укидању забране запошљавања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4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2600" dirty="0" smtClean="0">
                <a:latin typeface="Times New Roman" pitchFamily="18" charset="0"/>
                <a:cs typeface="Times New Roman" pitchFamily="18" charset="0"/>
              </a:rPr>
              <a:t>Број запослених у здравству и образовању 2002 - 2009</a:t>
            </a:r>
            <a:endParaRPr lang="sr-Latn-CS" altLang="sr-Latn-R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45712"/>
          </a:xfrm>
        </p:spPr>
        <p:txBody>
          <a:bodyPr/>
          <a:lstStyle/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422953"/>
              </p:ext>
            </p:extLst>
          </p:nvPr>
        </p:nvGraphicFramePr>
        <p:xfrm>
          <a:off x="323528" y="764704"/>
          <a:ext cx="8352928" cy="556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09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2700" dirty="0" smtClean="0">
                <a:latin typeface="Times New Roman" pitchFamily="18" charset="0"/>
                <a:cs typeface="Times New Roman" pitchFamily="18" charset="0"/>
              </a:rPr>
              <a:t>Реформа Пореске управе за одрживост и раст наплате пореза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68739"/>
          </a:xfrm>
        </p:spPr>
        <p:txBody>
          <a:bodyPr/>
          <a:lstStyle/>
          <a:p>
            <a:pPr algn="just" eaLnBrk="1" hangingPunct="1">
              <a:spcBef>
                <a:spcPts val="1000"/>
              </a:spcBef>
              <a:spcAft>
                <a:spcPts val="10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Кључ досадашњег успеха фискалне консолидације је боља наплата пореских прихода у 2015. и 2016. години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1000"/>
              </a:spcBef>
              <a:spcAft>
                <a:spcPts val="10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Више од 50% оствареног трајног умањења дефицита</a:t>
            </a:r>
          </a:p>
          <a:p>
            <a:pPr marL="533400" lvl="1" indent="-266700" algn="just" eaLnBrk="1" hangingPunct="1">
              <a:spcBef>
                <a:spcPts val="1000"/>
              </a:spcBef>
              <a:spcAft>
                <a:spcPts val="10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Делом услед сузбијања сиве економије </a:t>
            </a:r>
            <a:r>
              <a:rPr lang="sr-Latn-RS" sz="1700" i="1" dirty="0" smtClean="0">
                <a:latin typeface="Times New Roman" pitchFamily="18" charset="0"/>
                <a:cs typeface="Times New Roman" pitchFamily="18" charset="0"/>
              </a:rPr>
              <a:t>ad hoc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мерама Пореске управе на терену </a:t>
            </a:r>
          </a:p>
          <a:p>
            <a:pPr marL="342900" lvl="1" indent="-342900" algn="just" eaLnBrk="1" hangingPunct="1">
              <a:spcBef>
                <a:spcPts val="1000"/>
              </a:spcBef>
              <a:spcAft>
                <a:spcPts val="1000"/>
              </a:spcAft>
              <a:buFont typeface="Arial" charset="0"/>
              <a:buChar char="•"/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Одрживост постигнутих резултата пресудно зависи од модернизације Пореске управе – која се не спроводи по плану</a:t>
            </a:r>
          </a:p>
          <a:p>
            <a:pPr marL="533400" lvl="1" indent="-266700" algn="just" eaLnBrk="1" hangingPunct="1">
              <a:spcBef>
                <a:spcPts val="1000"/>
              </a:spcBef>
              <a:spcAft>
                <a:spcPts val="10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Фискална стратегија би требало да пружи одговор на очигледно кашњење у спровођењу (иначе доброг) Програм трансформације и дефинише нове рокове 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1000"/>
              </a:spcBef>
              <a:spcAft>
                <a:spcPts val="10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Успешна реформа Пореске управе могла би да обезбеди и додатне приходе од сиве економије (око 1% БДП-а у средњем року)</a:t>
            </a:r>
          </a:p>
          <a:p>
            <a:pPr marL="533400" lvl="1" indent="-266700" algn="just" eaLnBrk="1" hangingPunct="1">
              <a:spcBef>
                <a:spcPts val="1000"/>
              </a:spcBef>
              <a:spcAft>
                <a:spcPts val="10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то је потребно повећање броја пореских инспектора, јачање аналитичких капацитета, боља организациона структура, увођење савремених информационих система и друго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/>
          <a:lstStyle/>
          <a:p>
            <a:pPr eaLnBrk="1" hangingPunct="1"/>
            <a:r>
              <a:rPr lang="sr-Cyrl-RS" altLang="sr-Latn-RS" sz="2700" dirty="0" smtClean="0">
                <a:latin typeface="Times New Roman" pitchFamily="18" charset="0"/>
                <a:cs typeface="Times New Roman" pitchFamily="18" charset="0"/>
              </a:rPr>
              <a:t>Фискално одговорно решење за привременост умањења плата и пензија?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189261"/>
            <a:ext cx="8928992" cy="5668739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Умањење плата у јавном сектору и пензија представља основну меру фискалне консолидације на расходној страни буџета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Око 40% трајног умањења дефицита (1,7% БДП-а); без тога никакве шансе за успех</a:t>
            </a:r>
          </a:p>
          <a:p>
            <a:pPr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Међутим, ова мера је у закону дефинисана као привремена – што представља огроман фискални ризик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Напуштањем ове мере дефицит би у кратком року порастао на 3,5-4% БДП-а</a:t>
            </a: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поновни раст јавног дуга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Неопходно је да Влада дефинише фискално одговоран модел за прелазак с привременог на трајно уређење висине плата и пензија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Уређење плата у општој држави вероватно без фискалних трошкова (платни разреди?)</a:t>
            </a: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9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Посебан изазов укидање привременог умањења плата у јавним предузећима: то ће повећати дефицит за 0,4% БДП-а, а у неким од њих и неоправдано повећати зараде – јер су већ надокнадила то умањење (ЕПС)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20080"/>
          </a:xfrm>
        </p:spPr>
        <p:txBody>
          <a:bodyPr/>
          <a:lstStyle/>
          <a:p>
            <a:pPr eaLnBrk="1" hangingPunct="1"/>
            <a:r>
              <a:rPr lang="sr-Cyrl-RS" altLang="sr-Latn-RS" sz="2700" dirty="0" smtClean="0">
                <a:latin typeface="Times New Roman" pitchFamily="18" charset="0"/>
                <a:cs typeface="Times New Roman" pitchFamily="18" charset="0"/>
              </a:rPr>
              <a:t>Оцена Предлога буџета за 2017. годину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98165"/>
            <a:ext cx="8928992" cy="5923310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Буџетом Републике предвиђен је дефицит од 69 млрд динара (1,6% БДП-а) што је начелно добар циљ 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Јавни дуг се смањује, иако споро (са око 74% БДП-а на 73% БДП-а)</a:t>
            </a:r>
          </a:p>
          <a:p>
            <a:pPr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Годишњи план буџетских прихода и расхода је углавном кредибилан, без изражених и билансно значајних ризика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Ризик од непланираног преузимања обавеза државних предузећа и нагомиланих дугова локалних самоуправа и здравствених установа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Одсуство већих ризика је последица тога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што Буџет за 2017. није амбициозан –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нису ни планиране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веће </a:t>
            </a:r>
            <a:r>
              <a:rPr lang="sr-Cyrl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уштеде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Предвиђени дефицит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веома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близак дефициту који ће се остварити у 2016, кад се искључе једнокрани чиниоци (дуг Петрохемије и једнократна исплата пензионерима)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Најважнија мера за смањење дефицита Републике је релативно мала (око 5 млрд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динара) – измена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Закона о финансирању локалне самоуправе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Није планиран већи помак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решавању статуса предузећа у приватизацији: средства за отпремнине (3 млрд динара) довољна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свега 5.000 радника </a:t>
            </a:r>
            <a:r>
              <a:rPr lang="sr-Cyrl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(од  45.000)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3428</TotalTime>
  <Words>1995</Words>
  <Application>Microsoft Office PowerPoint</Application>
  <PresentationFormat>On-screen Show (4:3)</PresentationFormat>
  <Paragraphs>251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1_Office Theme</vt:lpstr>
      <vt:lpstr>2_Office Theme</vt:lpstr>
      <vt:lpstr>Office Theme</vt:lpstr>
      <vt:lpstr>3_Office Theme</vt:lpstr>
      <vt:lpstr>PowerPoint Presentation</vt:lpstr>
      <vt:lpstr>Фискална консолидација: како даље?</vt:lpstr>
      <vt:lpstr>Оцена средњорочног фискалног плана</vt:lpstr>
      <vt:lpstr>Највећи ризик: нереформисана јавна и државна предузећа</vt:lpstr>
      <vt:lpstr>Реформе па рационализација, не обрнуто</vt:lpstr>
      <vt:lpstr>Број запослених у здравству и образовању 2002 - 2009</vt:lpstr>
      <vt:lpstr>Реформа Пореске управе за одрживост и раст наплате пореза</vt:lpstr>
      <vt:lpstr>Фискално одговорно решење за привременост умањења плата и пензија?</vt:lpstr>
      <vt:lpstr>Оцена Предлога буџета за 2017. годину</vt:lpstr>
      <vt:lpstr>Трошкови за државна предузећа чине све већи део Буџета</vt:lpstr>
      <vt:lpstr>Део расхода буџета није транспарентно приказан</vt:lpstr>
      <vt:lpstr>Недостаци буџетског процеса</vt:lpstr>
      <vt:lpstr>Недостаци буџетског процеса (2)</vt:lpstr>
      <vt:lpstr>Индикатори перформанси– странпутица?</vt:lpstr>
      <vt:lpstr>Не решава се статус предузећа у приватизацији</vt:lpstr>
      <vt:lpstr>PowerPoint Presentation</vt:lpstr>
      <vt:lpstr>Недовољно конкретних помака у реформи јавних предузећа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293</cp:revision>
  <cp:lastPrinted>2016-12-09T09:08:47Z</cp:lastPrinted>
  <dcterms:created xsi:type="dcterms:W3CDTF">2014-10-24T08:04:53Z</dcterms:created>
  <dcterms:modified xsi:type="dcterms:W3CDTF">2016-12-09T09:26:05Z</dcterms:modified>
</cp:coreProperties>
</file>